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462" autoAdjust="0"/>
  </p:normalViewPr>
  <p:slideViewPr>
    <p:cSldViewPr>
      <p:cViewPr>
        <p:scale>
          <a:sx n="70" d="100"/>
          <a:sy n="70" d="100"/>
        </p:scale>
        <p:origin x="-114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067-0490-49CC-82CF-2D6FF8F772A7}" type="datetimeFigureOut">
              <a:rPr lang="en-US" smtClean="0"/>
              <a:pPr/>
              <a:t>8/9/2017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E5B-AD73-4396-9E13-D2C661A8F82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067-0490-49CC-82CF-2D6FF8F772A7}" type="datetimeFigureOut">
              <a:rPr lang="en-US" smtClean="0"/>
              <a:pPr/>
              <a:t>8/9/2017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E5B-AD73-4396-9E13-D2C661A8F82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067-0490-49CC-82CF-2D6FF8F772A7}" type="datetimeFigureOut">
              <a:rPr lang="en-US" smtClean="0"/>
              <a:pPr/>
              <a:t>8/9/2017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E5B-AD73-4396-9E13-D2C661A8F82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067-0490-49CC-82CF-2D6FF8F772A7}" type="datetimeFigureOut">
              <a:rPr lang="en-US" smtClean="0"/>
              <a:pPr/>
              <a:t>8/9/2017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067-0490-49CC-82CF-2D6FF8F772A7}" type="datetimeFigureOut">
              <a:rPr lang="en-US" smtClean="0"/>
              <a:pPr/>
              <a:t>8/9/2017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E5B-AD73-4396-9E13-D2C661A8F82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067-0490-49CC-82CF-2D6FF8F772A7}" type="datetimeFigureOut">
              <a:rPr lang="en-US" smtClean="0"/>
              <a:pPr/>
              <a:t>8/9/2017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E5B-AD73-4396-9E13-D2C661A8F82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067-0490-49CC-82CF-2D6FF8F772A7}" type="datetimeFigureOut">
              <a:rPr lang="en-US" smtClean="0"/>
              <a:pPr/>
              <a:t>8/9/2017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E5B-AD73-4396-9E13-D2C661A8F82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067-0490-49CC-82CF-2D6FF8F772A7}" type="datetimeFigureOut">
              <a:rPr lang="en-US" smtClean="0"/>
              <a:pPr/>
              <a:t>8/9/2017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E5B-AD73-4396-9E13-D2C661A8F82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067-0490-49CC-82CF-2D6FF8F772A7}" type="datetimeFigureOut">
              <a:rPr lang="en-US" smtClean="0"/>
              <a:pPr/>
              <a:t>8/9/2017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E5B-AD73-4396-9E13-D2C661A8F82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067-0490-49CC-82CF-2D6FF8F772A7}" type="datetimeFigureOut">
              <a:rPr lang="en-US" smtClean="0"/>
              <a:pPr/>
              <a:t>8/9/2017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E5B-AD73-4396-9E13-D2C661A8F82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0067-0490-49CC-82CF-2D6FF8F772A7}" type="datetimeFigureOut">
              <a:rPr lang="en-US" smtClean="0"/>
              <a:pPr/>
              <a:t>8/9/2017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B8E5B-AD73-4396-9E13-D2C661A8F82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F0067-0490-49CC-82CF-2D6FF8F772A7}" type="datetimeFigureOut">
              <a:rPr lang="en-US" smtClean="0"/>
              <a:pPr/>
              <a:t>8/9/2017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 smtClean="0"/>
              <a:t>1</a:t>
            </a:r>
            <a:endParaRPr lang="en-IN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357958"/>
            <a:ext cx="9144000" cy="1588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144000" cy="78579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8501090" y="6429396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IN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85728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Case Study 1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500034" y="1071546"/>
            <a:ext cx="2571768" cy="485778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ounded Rectangle 6"/>
          <p:cNvSpPr/>
          <p:nvPr/>
        </p:nvSpPr>
        <p:spPr>
          <a:xfrm>
            <a:off x="3500430" y="1071546"/>
            <a:ext cx="2571768" cy="485778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ounded Rectangle 7"/>
          <p:cNvSpPr/>
          <p:nvPr/>
        </p:nvSpPr>
        <p:spPr>
          <a:xfrm>
            <a:off x="6429388" y="1071546"/>
            <a:ext cx="2571768" cy="485778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Project Scope</a:t>
            </a:r>
            <a:endParaRPr lang="en-IN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1357298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Methodology/ Approach</a:t>
            </a:r>
            <a:endParaRPr lang="en-IN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572264" y="1357298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Output</a:t>
            </a:r>
            <a:endParaRPr lang="en-IN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85786" y="2000240"/>
            <a:ext cx="21431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One of the key IT Client wanted us to analyze and recommend to them an ideal set of Vendors with which they could collaborate to carry out their business</a:t>
            </a:r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The Vendors were to be in the IT services domain</a:t>
            </a:r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The Vendor landscape was to be mapped across India</a:t>
            </a:r>
          </a:p>
          <a:p>
            <a:pPr marL="95250" indent="-95250">
              <a:buFont typeface="Arial" pitchFamily="34" charset="0"/>
              <a:buChar char="•"/>
            </a:pPr>
            <a:endParaRPr lang="en-IN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714744" y="1921550"/>
            <a:ext cx="214314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A combination of primary and secondary research was carried out to meet project objectives.</a:t>
            </a:r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Through secondary research, an exhaustive list of Vendors in the required domain was mapped out. The list was then filtered based on a preliminary set of parameters viz. employee size and revenue.</a:t>
            </a:r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As a next step the  Vendors were rated and ranked based on an exhaustive set of parameters.  </a:t>
            </a: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endParaRPr lang="en-IN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1901506"/>
            <a:ext cx="2143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Based on the analysis carried out, an ideal set of Vendors was recommended to the Client to work with.</a:t>
            </a:r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Based on the recommendation , Client collaborated with the recommended vendor</a:t>
            </a:r>
            <a:endParaRPr lang="en-IN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8501090" y="6429396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en-IN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85728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Case Study 2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500034" y="1071546"/>
            <a:ext cx="2571768" cy="485778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ounded Rectangle 6"/>
          <p:cNvSpPr/>
          <p:nvPr/>
        </p:nvSpPr>
        <p:spPr>
          <a:xfrm>
            <a:off x="3500430" y="1071546"/>
            <a:ext cx="2571768" cy="485778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ounded Rectangle 7"/>
          <p:cNvSpPr/>
          <p:nvPr/>
        </p:nvSpPr>
        <p:spPr>
          <a:xfrm>
            <a:off x="6429388" y="1071546"/>
            <a:ext cx="2571768" cy="485778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Project Scope</a:t>
            </a:r>
            <a:endParaRPr lang="en-IN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1357298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Methodology/ Approach</a:t>
            </a:r>
            <a:endParaRPr lang="en-IN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572264" y="1357298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Output</a:t>
            </a:r>
            <a:endParaRPr lang="en-IN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85786" y="2000240"/>
            <a:ext cx="21431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One of the major Pharma Clients wanted us to analyze the market size of Type 2 diabetes in the key South East Asian markets of Singapore, Philippines, Malaysia, and Vietnam </a:t>
            </a: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The scope was to also include the profile of key players in the diabetes market of the above South East Asian countries</a:t>
            </a:r>
            <a:endParaRPr lang="en-IN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714744" y="2000240"/>
            <a:ext cx="21431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A combination of primary and secondary research was carried out to meet project objectives.</a:t>
            </a:r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Secondary research was carried out to map the prevalence of Type 2 diabetes in the desired geographies.</a:t>
            </a:r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Questionnaire based survey was carried out amongst KOLs to map the usage of marketed products in each of the geographies.</a:t>
            </a:r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The collected data was analyzed through an excel based model to map the market size.</a:t>
            </a:r>
            <a:endParaRPr lang="en-US" sz="1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1901506"/>
            <a:ext cx="21431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Based on the analysis carried out, the market size and expected growth rate of type 2 diabetes in the desired geographies was estimated.</a:t>
            </a:r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An exhaustive profile of key players in the type 2 diabetes market of the desired geographies was provided.</a:t>
            </a:r>
            <a:endParaRPr lang="en-IN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8501090" y="6429396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en-IN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85728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Case Study 3</a:t>
            </a:r>
            <a:endParaRPr lang="en-IN" dirty="0"/>
          </a:p>
        </p:txBody>
      </p:sp>
      <p:sp>
        <p:nvSpPr>
          <p:cNvPr id="6" name="Rounded Rectangle 5"/>
          <p:cNvSpPr/>
          <p:nvPr/>
        </p:nvSpPr>
        <p:spPr>
          <a:xfrm>
            <a:off x="500034" y="1071546"/>
            <a:ext cx="2571768" cy="485778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ounded Rectangle 6"/>
          <p:cNvSpPr/>
          <p:nvPr/>
        </p:nvSpPr>
        <p:spPr>
          <a:xfrm>
            <a:off x="3500430" y="1071546"/>
            <a:ext cx="2571768" cy="485778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ounded Rectangle 7"/>
          <p:cNvSpPr/>
          <p:nvPr/>
        </p:nvSpPr>
        <p:spPr>
          <a:xfrm>
            <a:off x="6429388" y="1071546"/>
            <a:ext cx="2571768" cy="485778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714348" y="1357298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Project Scope</a:t>
            </a:r>
            <a:endParaRPr lang="en-IN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1357298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Methodology/ Approach</a:t>
            </a:r>
            <a:endParaRPr lang="en-IN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572264" y="1357298"/>
            <a:ext cx="2214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Output</a:t>
            </a:r>
            <a:endParaRPr lang="en-IN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2000240"/>
            <a:ext cx="21431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The scope of the project was to map the installed based of diagnostic devices in multiple geographies.</a:t>
            </a:r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The devices to be mapped were MRI machine, CT scanners and X-ray machines.</a:t>
            </a:r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The devices were to be mapped across the established geographies of US, EU 5 and Japan</a:t>
            </a:r>
            <a:endParaRPr lang="en-IN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714744" y="2000240"/>
            <a:ext cx="21431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In order to map the installed base of desired devices, a sample of hospitals was targeted for primary research</a:t>
            </a:r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In the desired sample of hospitals, the installed base of desired diagnostic devices was mapped through primary research.</a:t>
            </a:r>
          </a:p>
          <a:p>
            <a:pPr marL="95250" indent="-95250">
              <a:buFont typeface="Arial" pitchFamily="34" charset="0"/>
              <a:buChar char="•"/>
            </a:pPr>
            <a:endParaRPr lang="en-US" sz="1200" dirty="0" smtClean="0"/>
          </a:p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The sample of hospitals was then extrapolated to the universe of hospitals to map the installed base of the diagnostic devices</a:t>
            </a:r>
            <a:endParaRPr lang="en-US" sz="12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1901506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>
              <a:buFont typeface="Arial" pitchFamily="34" charset="0"/>
              <a:buChar char="•"/>
            </a:pPr>
            <a:r>
              <a:rPr lang="en-US" sz="1200" dirty="0" smtClean="0"/>
              <a:t>The installed base of given diagnostic devices was provided to the Client in each of the desired geographies.</a:t>
            </a:r>
            <a:endParaRPr lang="en-IN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</TotalTime>
  <Words>478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SWETGARUT’s Service Offerings</dc:title>
  <dc:creator>Rishikesh</dc:creator>
  <cp:lastModifiedBy>Rishikesh</cp:lastModifiedBy>
  <cp:revision>106</cp:revision>
  <dcterms:created xsi:type="dcterms:W3CDTF">2014-04-20T14:54:06Z</dcterms:created>
  <dcterms:modified xsi:type="dcterms:W3CDTF">2017-08-09T05:53:09Z</dcterms:modified>
</cp:coreProperties>
</file>